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10" r:id="rId1"/>
  </p:sldMasterIdLst>
  <p:notesMasterIdLst>
    <p:notesMasterId r:id="rId24"/>
  </p:notesMasterIdLst>
  <p:sldIdLst>
    <p:sldId id="258" r:id="rId2"/>
    <p:sldId id="259" r:id="rId3"/>
    <p:sldId id="265" r:id="rId4"/>
    <p:sldId id="266" r:id="rId5"/>
    <p:sldId id="268" r:id="rId6"/>
    <p:sldId id="260" r:id="rId7"/>
    <p:sldId id="267" r:id="rId8"/>
    <p:sldId id="269" r:id="rId9"/>
    <p:sldId id="262" r:id="rId10"/>
    <p:sldId id="273" r:id="rId11"/>
    <p:sldId id="274" r:id="rId12"/>
    <p:sldId id="275" r:id="rId13"/>
    <p:sldId id="276" r:id="rId14"/>
    <p:sldId id="277" r:id="rId15"/>
    <p:sldId id="278" r:id="rId16"/>
    <p:sldId id="272" r:id="rId17"/>
    <p:sldId id="279" r:id="rId18"/>
    <p:sldId id="280" r:id="rId19"/>
    <p:sldId id="281" r:id="rId20"/>
    <p:sldId id="282" r:id="rId21"/>
    <p:sldId id="283" r:id="rId22"/>
    <p:sldId id="26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5262" autoAdjust="0"/>
  </p:normalViewPr>
  <p:slideViewPr>
    <p:cSldViewPr snapToGrid="0">
      <p:cViewPr varScale="1">
        <p:scale>
          <a:sx n="86" d="100"/>
          <a:sy n="86" d="100"/>
        </p:scale>
        <p:origin x="331" y="-38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20BB3-3CCB-4FE5-991B-82F6BCB48AF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46DE6-3336-457D-A091-FA20AC1C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47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2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Consider talking about: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Placement, formative, summative and diagnostic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Objective and subjective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Basis of comparison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Informal and formal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Internal and external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6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77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85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238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46DE6-3336-457D-A091-FA20AC1C536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8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E016143-E03C-4CFD-AFDC-14E5BDEA754C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70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21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E59FD0C-5451-4CA0-86AF-E70AE3279989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51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E59FD0C-5451-4CA0-86AF-E70AE3279989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521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E59FD0C-5451-4CA0-86AF-E70AE3279989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10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38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40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2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5F6C806-BBF7-471C-9527-881CE2266695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99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48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08A7C6C-0F39-4D70-8E8D-FE5B9C95FA73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88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73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26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70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54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66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01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2CD92-9D15-43B4-8516-073FCDAC90D4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E1560-7126-406C-A531-3A398E8D0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273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25" r:id="rId15"/>
    <p:sldLayoutId id="2147484026" r:id="rId16"/>
    <p:sldLayoutId id="2147484027" r:id="rId17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368300"/>
            <a:ext cx="8263128" cy="4470399"/>
          </a:xfrm>
          <a:noFill/>
        </p:spPr>
        <p:txBody>
          <a:bodyPr anchor="ctr">
            <a:normAutofit/>
          </a:bodyPr>
          <a:lstStyle/>
          <a:p>
            <a:r>
              <a:rPr lang="ro-RO" sz="5400" dirty="0"/>
              <a:t>Metode de Evaluare</a:t>
            </a:r>
            <a:br>
              <a:rPr lang="ro-RO" sz="5400" dirty="0"/>
            </a:br>
            <a:r>
              <a:rPr lang="ro-RO" sz="5400" dirty="0"/>
              <a:t>Clasa a V-a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811801" y="4390370"/>
            <a:ext cx="7163269" cy="896658"/>
          </a:xfrm>
        </p:spPr>
        <p:txBody>
          <a:bodyPr anchor="ctr">
            <a:normAutofit fontScale="70000" lnSpcReduction="20000"/>
          </a:bodyPr>
          <a:lstStyle/>
          <a:p>
            <a:r>
              <a:rPr lang="ro-RO" sz="2800" dirty="0"/>
              <a:t>Motto: </a:t>
            </a:r>
            <a:r>
              <a:rPr lang="ro-RO" sz="2800" i="1" dirty="0"/>
              <a:t>Orice încercare de punere a ideilor în practică este o experiență de învățare </a:t>
            </a:r>
          </a:p>
          <a:p>
            <a:r>
              <a:rPr lang="ro-RO" sz="2800" dirty="0"/>
              <a:t>(Black, Harrison, Lee, Marshall &amp; Wiliam, 2003)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69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75A2B-AED8-40B0-A4B4-9CDBD06A0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Observarea sistematică a </a:t>
            </a:r>
            <a:r>
              <a:rPr lang="ro-RO" dirty="0" err="1"/>
              <a:t>activităţii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a comportamentului elevilor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BB89C-EAEF-4A84-8D7A-1840B18E4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Constă în: 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investigarea sistematică, pe baza unui plan dinainte stabilit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cu ajutorul unor instrumente adecvate, 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acţiunilor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interacţiunilor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, a evenimentelor, 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relaţiilor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a proceselor dintr-un câmp social dat. </a:t>
            </a:r>
          </a:p>
          <a:p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Modalităţi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1"/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Fişa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de evaluare;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Scara de clasificare;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Lista de control/verificare.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83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140" y="804699"/>
            <a:ext cx="7099329" cy="33899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3FBBCB-66F3-40AC-92F0-D5BF3FF07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51" y="1104194"/>
            <a:ext cx="3977639" cy="960885"/>
          </a:xfrm>
        </p:spPr>
        <p:txBody>
          <a:bodyPr anchor="b">
            <a:normAutofit fontScale="90000"/>
          </a:bodyPr>
          <a:lstStyle/>
          <a:p>
            <a:pPr algn="l"/>
            <a:r>
              <a:rPr lang="ro-RO" sz="3200" dirty="0"/>
              <a:t>1. </a:t>
            </a:r>
            <a:r>
              <a:rPr lang="ro-RO" sz="3200" dirty="0" err="1"/>
              <a:t>Fişa</a:t>
            </a:r>
            <a:r>
              <a:rPr lang="ro-RO" sz="3200" dirty="0"/>
              <a:t> de evaluare</a:t>
            </a:r>
            <a:endParaRPr lang="en-GB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2364573"/>
            <a:ext cx="3977639" cy="3854112"/>
          </a:xfrm>
        </p:spPr>
        <p:txBody>
          <a:bodyPr>
            <a:normAutofit/>
          </a:bodyPr>
          <a:lstStyle/>
          <a:p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FD47FB-D708-42F1-9845-9078B06FC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894" y="4086344"/>
            <a:ext cx="6427374" cy="138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3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165E9-8BE1-4E1A-A333-99C3D384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747904"/>
          </a:xfrm>
        </p:spPr>
        <p:txBody>
          <a:bodyPr/>
          <a:lstStyle/>
          <a:p>
            <a:r>
              <a:rPr lang="ro-RO" dirty="0"/>
              <a:t>Scara de clasificare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52EE981-16D6-404C-8255-23B7FCEE76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641" y="1635371"/>
            <a:ext cx="8337791" cy="20046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424917-249B-4D7F-8854-121739BE8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41" y="4968020"/>
            <a:ext cx="5734050" cy="17049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83791AE-D51B-422C-8220-29FB517D7A20}"/>
              </a:ext>
            </a:extLst>
          </p:cNvPr>
          <p:cNvSpPr txBox="1">
            <a:spLocks/>
          </p:cNvSpPr>
          <p:nvPr/>
        </p:nvSpPr>
        <p:spPr>
          <a:xfrm>
            <a:off x="2895600" y="3868619"/>
            <a:ext cx="8610600" cy="7479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dirty="0"/>
              <a:t>Lista de control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160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BA4FA-9528-4EAF-8A3D-879A3E4E4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272004"/>
            <a:ext cx="8610600" cy="1293028"/>
          </a:xfrm>
        </p:spPr>
        <p:txBody>
          <a:bodyPr/>
          <a:lstStyle/>
          <a:p>
            <a:r>
              <a:rPr lang="ro-RO" dirty="0"/>
              <a:t>proiectul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2A084-FF6C-4F51-AF69-E507B4552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65032"/>
            <a:ext cx="10820400" cy="5152292"/>
          </a:xfrm>
        </p:spPr>
        <p:txBody>
          <a:bodyPr>
            <a:normAutofit fontScale="92500" lnSpcReduction="10000"/>
          </a:bodyPr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Presupune două etape: 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Colectarea datelor;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Realizarea produsului.</a:t>
            </a:r>
          </a:p>
          <a:p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Paşi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Stabilirea domeniului de interes;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Stabilirea premiselor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iniţiale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– cadrul conceptual, metodologic, datele generale ale anchetei/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investigaţiei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Identificarea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selectarea resurselor materiale;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Precizarea elementelor de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conţinut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ale proiectului. </a:t>
            </a:r>
          </a:p>
          <a:p>
            <a:pPr marL="0" indent="0">
              <a:buNone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Elementele de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conţinut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ale proiectului: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pagina de titlu;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cuprinsul;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introducerea;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dezvoltarea elementelor de conţinut;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concluziile;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bibliografia;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anexe.</a:t>
            </a:r>
          </a:p>
          <a:p>
            <a:pPr lvl="1"/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4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98EA-FABD-4E62-ACCD-08E825A2B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30FAE-69FE-4B1B-BB0C-5D950798D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663440"/>
          </a:xfrm>
        </p:spPr>
        <p:txBody>
          <a:bodyPr>
            <a:normAutofit lnSpcReduction="10000"/>
          </a:bodyPr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Criterii de evaluare a proiectului (calitatea proiectului): 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Validitatea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Caracterul complet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Elaborarea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structurarea proiectului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Calitatea materialului utilizat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Creativitatea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Criterii de evaluare a proiectului (calitatea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activităţii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elevului): 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Raportarea elevului la temă</a:t>
            </a:r>
          </a:p>
          <a:p>
            <a:pPr lvl="1"/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Performarea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sarcinilor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Documentarea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Nivelul de elaborare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comunicare</a:t>
            </a:r>
          </a:p>
          <a:p>
            <a:pPr lvl="1"/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Greşelile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Creativitatea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Calitatea rezultatelor</a:t>
            </a:r>
          </a:p>
        </p:txBody>
      </p:sp>
    </p:spTree>
    <p:extLst>
      <p:ext uri="{BB962C8B-B14F-4D97-AF65-F5344CB8AC3E}">
        <p14:creationId xmlns:p14="http://schemas.microsoft.com/office/powerpoint/2010/main" val="12284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4E3B6-7505-4DC1-807C-3D38EEC23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21DEAAF-7C1E-47AA-9D2F-147931629827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480201"/>
              </p:ext>
            </p:extLst>
          </p:nvPr>
        </p:nvGraphicFramePr>
        <p:xfrm>
          <a:off x="919163" y="2822575"/>
          <a:ext cx="10934700" cy="275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Bitmap Image" r:id="rId3" imgW="5501520" imgH="1386720" progId="Paint.Picture">
                  <p:embed/>
                </p:oleObj>
              </mc:Choice>
              <mc:Fallback>
                <p:oleObj name="Bitmap Image" r:id="rId3" imgW="5501520" imgH="138672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2BEC0926-66FE-4382-AAB2-4A196DAA56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9163" y="2822575"/>
                        <a:ext cx="10934700" cy="2757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362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C8B2B-6B21-4CF9-BF2D-4966C985B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Portofoliul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3C400-DFBB-4714-A5ED-5669EB31D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487594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Preambul: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Elevii percep evaluarea ca un factor extern; </a:t>
            </a:r>
          </a:p>
          <a:p>
            <a:pPr lvl="1"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Portofoliul este rezultatul muncii elevului, o modalitate de prezentare 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evoluţiei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lui de care devine astfel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conştient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Include: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rezultatele relevante prin celelalte metode și tehnici de evaluare (probe orale, scrise, practice, proiect, autoevaluare etc.), precum și sarcini specifice fiecărei discipline.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Scopul: confirmarea faptului că ceea ce este cuprins în competențele învățării reprezintă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ceea ce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ştiu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elevii sau sunt capabili să facă.</a:t>
            </a:r>
          </a:p>
          <a:p>
            <a:pPr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Etape premergătoare reprezintă, în general, stabilirea: </a:t>
            </a:r>
          </a:p>
          <a:p>
            <a:pPr lvl="1" algn="just"/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conţinutului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portofoliului;</a:t>
            </a:r>
          </a:p>
          <a:p>
            <a:pPr lvl="1" algn="just"/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competenţelor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acestora;</a:t>
            </a:r>
          </a:p>
          <a:p>
            <a:pPr lvl="1"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atitudinilor pe care le vor dezvolta elevii în realizarea portofoliului.</a:t>
            </a: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82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66011-9916-4C70-BC2F-B08A6A80B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                  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3174C-8834-4919-82FD-AD1AC9F3F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Proiectarea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conţinutului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selecţii din temele pentru acasă ale elevului;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notiţele din clasă;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calendarul lunar de activitate;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proiecte;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lucrări realizate de elev;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lucrări scrise;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compuneri libere;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prezentări de scriitori;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postere, colaje, desene, caricaturi etc.;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contribuţii la reviste şcolare;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înregistrări audio/video conținând prezentări orale ale elevului, lecturi etc. </a:t>
            </a:r>
          </a:p>
          <a:p>
            <a:pPr lvl="1"/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0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C5C0D-3408-43D4-98AA-B0121AC2B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autoevaluarea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37F9B-CC33-4E0D-9D67-F4D810409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Rol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esenţial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în formarea elevului;</a:t>
            </a:r>
          </a:p>
          <a:p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Condiţii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pentru formarea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capacităţii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de autoevaluare la elevi:</a:t>
            </a:r>
          </a:p>
          <a:p>
            <a:pPr lvl="1"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prezentarea încă de la începutul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activităţii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competenţelor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ce urmează a fi formate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evaluate; </a:t>
            </a:r>
          </a:p>
          <a:p>
            <a:pPr lvl="1"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încurajarea elevilor în punerea de întrebări privind modul de rezolvarea a unei sarcini de lucru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efectele formative ale acesteia;</a:t>
            </a:r>
          </a:p>
          <a:p>
            <a:pPr lvl="1"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stimularea evaluării în cadrul grupului;</a:t>
            </a:r>
          </a:p>
          <a:p>
            <a:pPr lvl="1"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completarea la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sfârşit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a unei sarcini de lucru. </a:t>
            </a:r>
          </a:p>
          <a:p>
            <a:pPr lvl="1"/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Autoevaluarea comportamentelor din sfera domeniului cognitiv: 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chestionare;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scări de clasificare.</a:t>
            </a: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22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47B15-8807-4C32-BBA5-3EF9CDAC5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B3DCC71-2DFF-4DD0-B616-A3B94D65A2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1707" y="764373"/>
            <a:ext cx="7624493" cy="579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94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8" y="643466"/>
            <a:ext cx="3686312" cy="5528734"/>
          </a:xfrm>
        </p:spPr>
        <p:txBody>
          <a:bodyPr>
            <a:normAutofit/>
          </a:bodyPr>
          <a:lstStyle/>
          <a:p>
            <a:pPr algn="r"/>
            <a:r>
              <a:rPr lang="ro-RO" sz="4800" dirty="0">
                <a:latin typeface="Algerian" panose="04020705040A02060702" pitchFamily="82" charset="0"/>
                <a:cs typeface="Arial" panose="020B0604020202020204" pitchFamily="34" charset="0"/>
              </a:rPr>
              <a:t>Conținut</a:t>
            </a:r>
            <a:endParaRPr lang="en-US" sz="4800" dirty="0">
              <a:latin typeface="Algerian" panose="04020705040A02060702" pitchFamily="82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3780" y="599768"/>
            <a:ext cx="6074467" cy="5572432"/>
          </a:xfrm>
        </p:spPr>
        <p:txBody>
          <a:bodyPr anchor="ctr">
            <a:normAutofit/>
          </a:bodyPr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Tipuri de evaluare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Evaluarea ca formă a învățării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Evaluare inițială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Evaluare formativă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Metode alternative de evaluare</a:t>
            </a:r>
          </a:p>
        </p:txBody>
      </p:sp>
    </p:spTree>
    <p:extLst>
      <p:ext uri="{BB962C8B-B14F-4D97-AF65-F5344CB8AC3E}">
        <p14:creationId xmlns:p14="http://schemas.microsoft.com/office/powerpoint/2010/main" val="349395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D34CB-4E53-41F4-AFD1-0D3304DD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61F4DA4-1130-47AC-896A-7C8D52FEFE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0945" y="764373"/>
            <a:ext cx="6758351" cy="552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7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5D43C-910F-4782-BB6F-29B966C23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139E4-BC97-4963-8851-C66FFBDDD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Utilitatea este dată de: 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compararea autoevaluării cu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informaţiile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obţinute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de către profesor;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inserarea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fişelor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în portofoliul elevului;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prezentarea acestora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părinţilor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/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Valenţe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formative: 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fundamentează unele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judecăţi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de valoare;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oferă posibilitatea elevului de a arăta ce ştie şi ce ştie să facă;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actualizează permanent imaginea asupra performanţelor elevilor, în raport cu abilităţile pe care aceştia le au;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asigură un demers interactiv al actului de predare-învăţare;</a:t>
            </a:r>
          </a:p>
          <a:p>
            <a:pPr lvl="1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exersează abilităţile practic-aplicative ale elevilor.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58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0875" y="791307"/>
            <a:ext cx="4855310" cy="5169877"/>
          </a:xfrm>
          <a:noFill/>
        </p:spPr>
        <p:txBody>
          <a:bodyPr anchor="t">
            <a:normAutofit/>
          </a:bodyPr>
          <a:lstStyle/>
          <a:p>
            <a:r>
              <a:rPr lang="ro-RO" sz="2800" dirty="0" err="1">
                <a:solidFill>
                  <a:schemeClr val="accent1"/>
                </a:solidFill>
              </a:rPr>
              <a:t>BIBLIOGRafie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1810999" cy="5410200"/>
          </a:xfrm>
        </p:spPr>
        <p:txBody>
          <a:bodyPr>
            <a:noAutofit/>
          </a:bodyPr>
          <a:lstStyle/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Stoica, Adrian (coord.), </a:t>
            </a:r>
            <a:r>
              <a:rPr lang="ro-RO" sz="1500" i="1" dirty="0">
                <a:latin typeface="Arial" panose="020B0604020202020204" pitchFamily="34" charset="0"/>
                <a:cs typeface="Arial" panose="020B0604020202020204" pitchFamily="34" charset="0"/>
              </a:rPr>
              <a:t>Evaluarea curentă și examenele, Ghid pentru profesori</a:t>
            </a:r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, 2001, București.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Sâmihăian, Florentina, </a:t>
            </a:r>
            <a:r>
              <a:rPr lang="ro-RO" sz="1500" i="1" dirty="0">
                <a:latin typeface="Arial" panose="020B0604020202020204" pitchFamily="34" charset="0"/>
                <a:cs typeface="Arial" panose="020B0604020202020204" pitchFamily="34" charset="0"/>
              </a:rPr>
              <a:t>O didactică a limbii și literaturii române</a:t>
            </a:r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, 2014, Bucurețti Editura Art. 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Black, P.; Harrison, C.; Lee, C.; Marshall, B. și William, D.; </a:t>
            </a:r>
            <a:r>
              <a:rPr lang="ro-RO" sz="1500" i="1" dirty="0">
                <a:latin typeface="Arial" panose="020B0604020202020204" pitchFamily="34" charset="0"/>
                <a:cs typeface="Arial" panose="020B0604020202020204" pitchFamily="34" charset="0"/>
              </a:rPr>
              <a:t>Assessment for Learning- putting it into practice</a:t>
            </a:r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, 2003, Maidenhead, U.K., Open university Press.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Stiggins, R.; Arter, J.; Chappuis, J. și Chappuis, S., </a:t>
            </a:r>
            <a:r>
              <a:rPr lang="ro-RO" sz="1500" i="1" dirty="0">
                <a:latin typeface="Arial" panose="020B0604020202020204" pitchFamily="34" charset="0"/>
                <a:cs typeface="Arial" panose="020B0604020202020204" pitchFamily="34" charset="0"/>
              </a:rPr>
              <a:t>Classroom Assessment for Student learning. Doing it Right – Using it well</a:t>
            </a:r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, 2007, New Jersey, U.S.A., Pearson Education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***, </a:t>
            </a:r>
            <a:r>
              <a:rPr lang="ro-RO" sz="1500" i="1" dirty="0">
                <a:latin typeface="Arial" panose="020B0604020202020204" pitchFamily="34" charset="0"/>
                <a:cs typeface="Arial" panose="020B0604020202020204" pitchFamily="34" charset="0"/>
              </a:rPr>
              <a:t>Formative Assessment. Improving learning in secondary classrooms</a:t>
            </a:r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, 2005, Paris, OECD Publinshing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Gardner, John, </a:t>
            </a:r>
            <a:r>
              <a:rPr lang="ro-RO" sz="1500" i="1" dirty="0">
                <a:latin typeface="Arial" panose="020B0604020202020204" pitchFamily="34" charset="0"/>
                <a:cs typeface="Arial" panose="020B0604020202020204" pitchFamily="34" charset="0"/>
              </a:rPr>
              <a:t>Assessment and Learning</a:t>
            </a:r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, 2006, Londra, Sage Publications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White, Edmund, </a:t>
            </a:r>
            <a:r>
              <a:rPr lang="ro-RO" sz="1500" i="1" dirty="0">
                <a:latin typeface="Arial" panose="020B0604020202020204" pitchFamily="34" charset="0"/>
                <a:cs typeface="Arial" panose="020B0604020202020204" pitchFamily="34" charset="0"/>
              </a:rPr>
              <a:t>Putting Assessment for Learning into Practice in a Higher Education EFL,</a:t>
            </a:r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 2010,  Context, Florida, U.S.A., Boca Raton 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McInnis, C. &amp; Hartley, R</a:t>
            </a:r>
            <a:r>
              <a:rPr lang="ro-RO" sz="1500" i="1" dirty="0">
                <a:latin typeface="Arial" panose="020B0604020202020204" pitchFamily="34" charset="0"/>
                <a:cs typeface="Arial" panose="020B0604020202020204" pitchFamily="34" charset="0"/>
              </a:rPr>
              <a:t>.,  Managing Study and Work: The impact of full time study and paid work on the undergraduate experiences in Australian universities, Evaluations and Investigation Program,</a:t>
            </a:r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 DEST, 2002, Australia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Bryan,C.; Clegg, k. (coord.) Innovative assessment in higher education, 2006, Routledge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 http://www.dest.gov.au/highered/eippubs/eip02_6/eip02_6.pdf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https://testing.wisc.edu/Handbook%20on%20Test%20Construction.pdf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Perretti, André, </a:t>
            </a:r>
            <a:r>
              <a:rPr lang="ro-RO" sz="1500" i="1" dirty="0">
                <a:latin typeface="Arial" panose="020B0604020202020204" pitchFamily="34" charset="0"/>
                <a:cs typeface="Arial" panose="020B0604020202020204" pitchFamily="34" charset="0"/>
              </a:rPr>
              <a:t>L’evaluation a-t-elle un sens?, </a:t>
            </a:r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https://view.officeapps.live.com/op/view.aspx?src=http://desette.free.fr/pmevtxt/doc/25depert.doc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https://insam.softwin.ro/fisiere/GHID%20DE%20EVAL_LB_ROMANA2.pdf</a:t>
            </a:r>
          </a:p>
          <a:p>
            <a:r>
              <a:rPr lang="ro-RO" sz="1500" dirty="0">
                <a:latin typeface="Arial" panose="020B0604020202020204" pitchFamily="34" charset="0"/>
                <a:cs typeface="Arial" panose="020B0604020202020204" pitchFamily="34" charset="0"/>
              </a:rPr>
              <a:t>https://insam.softwin.ro/fisiere/GHID%20DE%20EVAL_ISTORIE2.pdf</a:t>
            </a:r>
          </a:p>
          <a:p>
            <a:endParaRPr lang="ro-RO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5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0019F-5714-4CB7-8B66-7E7737E84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Tipuri de evaluare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B4C9C-0A2B-4272-9D1B-70675CEB3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20" y="2057401"/>
            <a:ext cx="11186160" cy="4721474"/>
          </a:xfrm>
        </p:spPr>
        <p:txBody>
          <a:bodyPr>
            <a:normAutofit fontScale="92500" lnSpcReduction="10000"/>
          </a:bodyPr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În funcție 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domeniu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l evaluării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domeniul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psihomotor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capacităţi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aptitudini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deprinderi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domeniul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socio –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afectiv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atitudini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domeniul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cognitiv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cunoştinţe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În funcție 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persoana care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face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Autoevaluare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realizată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către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cel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care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învaţă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internă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realizată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către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aceeaşi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persoană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care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realizează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procesul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predare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învăţare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externă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realizată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persoană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instituţie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din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afara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procesului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predare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învăţare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În funcție 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etapa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care se face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iniţială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realizată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începutul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procesului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predare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învăţare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continuă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timpul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proces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ului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finală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după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secvenţă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timp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bine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precizată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semestru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sfârşit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început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ciclu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şcolar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etc.).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51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E35C6-A55F-499D-92E3-07B4BB345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307848"/>
          </a:xfrm>
        </p:spPr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D92E4-292B-4CDA-A9A1-6D8983516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975360"/>
            <a:ext cx="10058400" cy="5196840"/>
          </a:xfrm>
        </p:spPr>
        <p:txBody>
          <a:bodyPr>
            <a:normAutofit/>
          </a:bodyPr>
          <a:lstStyle/>
          <a:p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În funcție 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timpul î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 care se face: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diagnostică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stabileşte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starea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fapt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identificându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-se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cauzele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prognostică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identifică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potenţialul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subiectului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raportat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viitor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După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cum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certifică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nu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calitatea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celui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care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sumativă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arătă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nivelul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la care 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ajuns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anumit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elev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la un moment dat.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Evaluare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formativă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nu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certifică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etapă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ci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permite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ameliorarea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rezultatelor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revenirea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asupra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celor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învăţate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pentru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 le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corecta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facilita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trecerea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spre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altă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etapă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73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8A431-55E8-4610-8C61-E04FA9D0F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2343" y="465434"/>
            <a:ext cx="8610600" cy="1293028"/>
          </a:xfrm>
        </p:spPr>
        <p:txBody>
          <a:bodyPr/>
          <a:lstStyle/>
          <a:p>
            <a:r>
              <a:rPr lang="en-US" dirty="0" err="1"/>
              <a:t>Evaluarea</a:t>
            </a:r>
            <a:r>
              <a:rPr lang="en-US" dirty="0"/>
              <a:t> </a:t>
            </a:r>
            <a:r>
              <a:rPr lang="ro-RO" dirty="0"/>
              <a:t> </a:t>
            </a:r>
            <a:r>
              <a:rPr lang="en-US" i="1" dirty="0"/>
              <a:t>pentru</a:t>
            </a:r>
            <a:r>
              <a:rPr lang="ro-RO" i="1" dirty="0"/>
              <a:t> </a:t>
            </a:r>
            <a:r>
              <a:rPr lang="en-US" dirty="0"/>
              <a:t> </a:t>
            </a:r>
            <a:r>
              <a:rPr lang="ro-RO" dirty="0"/>
              <a:t>învăţare*</a:t>
            </a:r>
            <a:br>
              <a:rPr lang="ro-RO" dirty="0"/>
            </a:br>
            <a:r>
              <a:rPr lang="ro-RO" sz="2000" dirty="0"/>
              <a:t>(*assessment for learning)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9C912-4ED3-4A18-A1F6-1BD0F689A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758462"/>
            <a:ext cx="10058400" cy="4976446"/>
          </a:xfrm>
        </p:spPr>
        <p:txBody>
          <a:bodyPr>
            <a:normAutofit/>
          </a:bodyPr>
          <a:lstStyle/>
          <a:p>
            <a:pPr algn="just"/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7 strategii: (cf. R.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Stiggins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Judith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Arter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, Jan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Stephen </a:t>
            </a:r>
            <a:r>
              <a:rPr lang="ro-RO" dirty="0" err="1">
                <a:latin typeface="Arial" panose="020B0604020202020204" pitchFamily="34" charset="0"/>
                <a:cs typeface="Arial" panose="020B0604020202020204" pitchFamily="34" charset="0"/>
              </a:rPr>
              <a:t>Chappuis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o-RO" i="1" dirty="0" err="1">
                <a:latin typeface="Arial" panose="020B0604020202020204" pitchFamily="34" charset="0"/>
                <a:cs typeface="Arial" panose="020B0604020202020204" pitchFamily="34" charset="0"/>
              </a:rPr>
              <a:t>Classroom</a:t>
            </a:r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i="1" dirty="0" err="1"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 for Student </a:t>
            </a:r>
            <a:r>
              <a:rPr lang="ro-RO" i="1" dirty="0" err="1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o-RO" i="1" dirty="0" err="1">
                <a:latin typeface="Arial" panose="020B0604020202020204" pitchFamily="34" charset="0"/>
                <a:cs typeface="Arial" panose="020B0604020202020204" pitchFamily="34" charset="0"/>
              </a:rPr>
              <a:t>Doing</a:t>
            </a:r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 it </a:t>
            </a:r>
            <a:r>
              <a:rPr lang="ro-RO" i="1" dirty="0" err="1">
                <a:latin typeface="Arial" panose="020B0604020202020204" pitchFamily="34" charset="0"/>
                <a:cs typeface="Arial" panose="020B0604020202020204" pitchFamily="34" charset="0"/>
              </a:rPr>
              <a:t>Right</a:t>
            </a:r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o-RO" i="1" dirty="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 it </a:t>
            </a:r>
            <a:r>
              <a:rPr lang="ro-RO" i="1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, 2007) – pentru a utiliza evaluarea în sprijinul învățării</a:t>
            </a:r>
          </a:p>
          <a:p>
            <a:pPr algn="just"/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Încotro mă îndrept?</a:t>
            </a:r>
          </a:p>
          <a:p>
            <a:pPr marL="617220" lvl="1" indent="-342900" algn="just">
              <a:buFont typeface="+mj-lt"/>
              <a:buAutoNum type="arabicPeriod"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Oferiți elevilor un scop al învățării clar și pe înțelesul lor.</a:t>
            </a:r>
          </a:p>
          <a:p>
            <a:pPr marL="617220" lvl="1" indent="-342900" algn="just">
              <a:buFont typeface="+mj-lt"/>
              <a:buAutoNum type="arabicPeriod"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Dați exemple foarte bune și slabe de produse ale învățării.</a:t>
            </a:r>
          </a:p>
          <a:p>
            <a:pPr algn="just"/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Unde mă aflu acum?</a:t>
            </a:r>
          </a:p>
          <a:p>
            <a:pPr marL="617220" lvl="1" indent="-342900" algn="just">
              <a:buFont typeface="+mj-lt"/>
              <a:buAutoNum type="arabicPeriod"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Oferiți periodic feedbackuri descriptive.</a:t>
            </a:r>
          </a:p>
          <a:p>
            <a:pPr marL="617220" lvl="1" indent="-342900" algn="just">
              <a:buFont typeface="+mj-lt"/>
              <a:buAutoNum type="arabicPeriod"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Învățați elevii să se autoevalueze și să-și stabilească singuri țeluri.</a:t>
            </a:r>
          </a:p>
          <a:p>
            <a:pPr algn="just"/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Cum pot diminua distanța dintre evaluare și învățare?</a:t>
            </a:r>
          </a:p>
          <a:p>
            <a:pPr marL="617220" lvl="1" indent="-342900" algn="just">
              <a:buFont typeface="+mj-lt"/>
              <a:buAutoNum type="arabicPeriod"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Proiectați lecții care se concentrează asupra unui aspect/a unei competențe.</a:t>
            </a:r>
          </a:p>
          <a:p>
            <a:pPr marL="617220" lvl="1" indent="-342900" algn="just">
              <a:buFont typeface="+mj-lt"/>
              <a:buAutoNum type="arabicPeriod"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Învățați elevii să revizuiască atent.</a:t>
            </a:r>
          </a:p>
          <a:p>
            <a:pPr marL="617220" lvl="1" indent="-342900" algn="just">
              <a:buFont typeface="+mj-lt"/>
              <a:buAutoNum type="arabicPeriod"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Angajați elevii în procesul de evaluare, încurajați-i să își țină evidența propriei evoluții și să împărtășească experiențele de învățare.</a:t>
            </a:r>
          </a:p>
          <a:p>
            <a:pPr marL="617220" lvl="1" indent="-342900" algn="just">
              <a:buFont typeface="+mj-lt"/>
              <a:buAutoNum type="arabicPeriod"/>
            </a:pP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89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+mn-lt"/>
              </a:rPr>
              <a:t>Evaluarea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ini</a:t>
            </a:r>
            <a:r>
              <a:rPr lang="ro-RO" dirty="0" err="1">
                <a:latin typeface="+mn-lt"/>
              </a:rPr>
              <a:t>ţială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919046"/>
            <a:ext cx="10058400" cy="3253153"/>
          </a:xfrm>
        </p:spPr>
        <p:txBody>
          <a:bodyPr>
            <a:normAutofit/>
          </a:bodyPr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Test inițial 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Baremul de evaluare și de notare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Matricea de specificație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41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B3568-326C-4F34-A0E8-14BF7E325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Evaluarea formativă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08D4C-2BC7-4280-8DA7-792A7BDCE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C. Bryan și K. Clegg (2007) – evaluarea și învățarea trebuie să fie percepute în tandem, fiecare contribuind la dezvoltarea celeilalte</a:t>
            </a:r>
          </a:p>
          <a:p>
            <a:pPr algn="just"/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McInnis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și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Devlin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(2002) – </a:t>
            </a:r>
            <a:r>
              <a:rPr lang="ro-RO" sz="2400" i="1" dirty="0">
                <a:latin typeface="Arial" panose="020B0604020202020204" pitchFamily="34" charset="0"/>
                <a:cs typeface="Arial" panose="020B0604020202020204" pitchFamily="34" charset="0"/>
              </a:rPr>
              <a:t>o evaluare bine construită are stabilite foarte clar așteptările, are conținuturi rezonabile (astfel încât elevul să nu fie nevoit să se bazeze pe reproducerea informațiilor) și oferă posibilitatea elevului de a se autoevalua, de a repeta, exersa, aplica și de a primi feedback … Evaluările concepute atent contribuie direct la modul în care elevul se raportează la studiu și indirect, dar major, la creșterea calității învățării. </a:t>
            </a:r>
          </a:p>
          <a:p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Gardner (2006) – evaluarea este aspectul pe care ne concentrăm, însă învățarea este scopul principal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12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495A6-5691-4658-BC86-C1C174F2B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4584" y="1221573"/>
            <a:ext cx="8610600" cy="1293028"/>
          </a:xfrm>
        </p:spPr>
        <p:txBody>
          <a:bodyPr>
            <a:normAutofit fontScale="90000"/>
          </a:bodyPr>
          <a:lstStyle/>
          <a:p>
            <a:r>
              <a:rPr lang="ro-RO" dirty="0"/>
              <a:t>5 factori-cheie în utilizarea evaluării pentru optimizarea învăță</a:t>
            </a:r>
            <a:r>
              <a:rPr lang="en-US" dirty="0" err="1"/>
              <a:t>rii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A6A5E-F969-45EF-8F80-7928F73C6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3077308"/>
            <a:ext cx="10820400" cy="3141377"/>
          </a:xfrm>
        </p:spPr>
        <p:txBody>
          <a:bodyPr/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Feedback eficient 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Implicarea activă a elevilor în propriul proces de învățare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Ajustarea predării în funcție de rezultatele evaluării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Influență puternică asupra învățării, materializată în motivație și stimă de sine</a:t>
            </a:r>
          </a:p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Nevoia elevilor de a se autoevalua și de a înțelege cum să îmbunătățească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692" y="1915886"/>
            <a:ext cx="3706224" cy="4256314"/>
          </a:xfrm>
          <a:noFill/>
        </p:spPr>
        <p:txBody>
          <a:bodyPr anchor="t">
            <a:normAutofit/>
          </a:bodyPr>
          <a:lstStyle/>
          <a:p>
            <a:pPr>
              <a:lnSpc>
                <a:spcPct val="200000"/>
              </a:lnSpc>
            </a:pPr>
            <a:r>
              <a:rPr lang="ro-RO" sz="2800" dirty="0">
                <a:solidFill>
                  <a:srgbClr val="FFFFFF"/>
                </a:solidFill>
              </a:rPr>
              <a:t>Metode </a:t>
            </a:r>
            <a:r>
              <a:rPr lang="ro-RO" sz="2800" dirty="0"/>
              <a:t>complementare  de evaluare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1385" y="643466"/>
            <a:ext cx="6394507" cy="5571067"/>
          </a:xfrm>
        </p:spPr>
        <p:txBody>
          <a:bodyPr>
            <a:normAutofit/>
          </a:bodyPr>
          <a:lstStyle/>
          <a:p>
            <a:r>
              <a:rPr lang="ro-RO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Scop</a:t>
            </a:r>
            <a:r>
              <a:rPr lang="ro-RO" sz="24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măsurarea unor competențe ce țin de domeniul afectiv, greu cuantificabile prin metode tradiționale de evaluare</a:t>
            </a:r>
          </a:p>
          <a:p>
            <a:r>
              <a:rPr lang="ro-RO" sz="2400" b="1" dirty="0">
                <a:latin typeface="Arial" panose="020B0604020202020204" pitchFamily="34" charset="0"/>
                <a:cs typeface="Arial" panose="020B0604020202020204" pitchFamily="34" charset="0"/>
              </a:rPr>
              <a:t>Potențialul formativ 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– interiorizarea actului educativ </a:t>
            </a:r>
            <a:endParaRPr lang="ro-R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o-RO" sz="2400" b="1" dirty="0">
                <a:latin typeface="Arial" panose="020B0604020202020204" pitchFamily="34" charset="0"/>
                <a:cs typeface="Arial" panose="020B0604020202020204" pitchFamily="34" charset="0"/>
              </a:rPr>
              <a:t>Principalele metode* (Stoica, 2001): </a:t>
            </a:r>
          </a:p>
          <a:p>
            <a:pPr marL="457200" lvl="1" indent="0">
              <a:buNone/>
            </a:pPr>
            <a:endParaRPr lang="ro-RO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ro-RO" sz="2200" dirty="0">
                <a:latin typeface="Arial" panose="020B0604020202020204" pitchFamily="34" charset="0"/>
                <a:cs typeface="Arial" panose="020B0604020202020204" pitchFamily="34" charset="0"/>
              </a:rPr>
              <a:t>observarea sistematică a activității și a comportamentului elevilor;</a:t>
            </a:r>
          </a:p>
          <a:p>
            <a:pPr lvl="1"/>
            <a:r>
              <a:rPr lang="ro-RO" sz="2200" dirty="0">
                <a:latin typeface="Arial" panose="020B0604020202020204" pitchFamily="34" charset="0"/>
                <a:cs typeface="Arial" panose="020B0604020202020204" pitchFamily="34" charset="0"/>
              </a:rPr>
              <a:t>proiectul;</a:t>
            </a:r>
          </a:p>
          <a:p>
            <a:pPr lvl="1"/>
            <a:r>
              <a:rPr lang="ro-RO" sz="2200" dirty="0">
                <a:latin typeface="Arial" panose="020B0604020202020204" pitchFamily="34" charset="0"/>
                <a:cs typeface="Arial" panose="020B0604020202020204" pitchFamily="34" charset="0"/>
              </a:rPr>
              <a:t>portofoliul;</a:t>
            </a:r>
          </a:p>
          <a:p>
            <a:pPr lvl="1"/>
            <a:r>
              <a:rPr lang="ro-RO" sz="2200" dirty="0">
                <a:latin typeface="Arial" panose="020B0604020202020204" pitchFamily="34" charset="0"/>
                <a:cs typeface="Arial" panose="020B0604020202020204" pitchFamily="34" charset="0"/>
              </a:rPr>
              <a:t>autoevaluarea.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8B14F1-8F21-4AB3-B7F0-C84BB7D740ED}"/>
              </a:ext>
            </a:extLst>
          </p:cNvPr>
          <p:cNvSpPr txBox="1"/>
          <p:nvPr/>
        </p:nvSpPr>
        <p:spPr>
          <a:xfrm>
            <a:off x="351692" y="6214533"/>
            <a:ext cx="11100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*Metodele sunt prezentate detaliat în Stoica, Adrian (coord.), </a:t>
            </a:r>
            <a:r>
              <a:rPr lang="ro-RO" i="1" dirty="0">
                <a:latin typeface="Arial" panose="020B0604020202020204" pitchFamily="34" charset="0"/>
                <a:cs typeface="Arial" panose="020B0604020202020204" pitchFamily="34" charset="0"/>
              </a:rPr>
              <a:t>Evaluarea curentă și examenele. Ghid pentru profesori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, 2001, București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8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2657</TotalTime>
  <Words>1290</Words>
  <Application>Microsoft Office PowerPoint</Application>
  <PresentationFormat>Widescreen</PresentationFormat>
  <Paragraphs>181</Paragraphs>
  <Slides>22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Algerian</vt:lpstr>
      <vt:lpstr>Arial</vt:lpstr>
      <vt:lpstr>Calibri</vt:lpstr>
      <vt:lpstr>Century Gothic</vt:lpstr>
      <vt:lpstr>Vapor Trail</vt:lpstr>
      <vt:lpstr>Bitmap Image</vt:lpstr>
      <vt:lpstr>Metode de Evaluare Clasa a V-a </vt:lpstr>
      <vt:lpstr>Conținut</vt:lpstr>
      <vt:lpstr>Tipuri de evaluare</vt:lpstr>
      <vt:lpstr>PowerPoint Presentation</vt:lpstr>
      <vt:lpstr>Evaluarea  pentru  învăţare* (*assessment for learning)</vt:lpstr>
      <vt:lpstr>Evaluarea iniţială</vt:lpstr>
      <vt:lpstr>Evaluarea formativă</vt:lpstr>
      <vt:lpstr>5 factori-cheie în utilizarea evaluării pentru optimizarea învățării</vt:lpstr>
      <vt:lpstr>Metode complementare  de evaluare</vt:lpstr>
      <vt:lpstr>Observarea sistematică a activităţii şi a comportamentului elevilor</vt:lpstr>
      <vt:lpstr>1. Fişa de evaluare</vt:lpstr>
      <vt:lpstr>Scara de clasificare</vt:lpstr>
      <vt:lpstr>proiectul</vt:lpstr>
      <vt:lpstr>PowerPoint Presentation</vt:lpstr>
      <vt:lpstr>PowerPoint Presentation</vt:lpstr>
      <vt:lpstr>Portofoliul </vt:lpstr>
      <vt:lpstr>                   </vt:lpstr>
      <vt:lpstr>autoevaluarea</vt:lpstr>
      <vt:lpstr>PowerPoint Presentation</vt:lpstr>
      <vt:lpstr>PowerPoint Presentation</vt:lpstr>
      <vt:lpstr>PowerPoint Presentation</vt:lpstr>
      <vt:lpstr>BIBLIOGRafie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Here's your outline to get started</dc:title>
  <dc:creator>Stefania Ciobanu</dc:creator>
  <cp:lastModifiedBy>Stefania Ciobanu</cp:lastModifiedBy>
  <cp:revision>55</cp:revision>
  <dcterms:created xsi:type="dcterms:W3CDTF">2017-09-02T14:24:30Z</dcterms:created>
  <dcterms:modified xsi:type="dcterms:W3CDTF">2017-09-06T08:50:55Z</dcterms:modified>
</cp:coreProperties>
</file>